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2" r:id="rId8"/>
    <p:sldId id="260" r:id="rId9"/>
    <p:sldId id="294" r:id="rId10"/>
    <p:sldId id="266" r:id="rId11"/>
    <p:sldId id="291" r:id="rId12"/>
    <p:sldId id="270" r:id="rId13"/>
    <p:sldId id="264" r:id="rId14"/>
    <p:sldId id="305" r:id="rId15"/>
    <p:sldId id="306" r:id="rId16"/>
    <p:sldId id="304" r:id="rId17"/>
    <p:sldId id="295" r:id="rId18"/>
    <p:sldId id="300" r:id="rId19"/>
    <p:sldId id="301" r:id="rId20"/>
    <p:sldId id="302" r:id="rId21"/>
    <p:sldId id="303" r:id="rId22"/>
    <p:sldId id="307" r:id="rId23"/>
    <p:sldId id="308" r:id="rId24"/>
    <p:sldId id="335" r:id="rId25"/>
    <p:sldId id="274" r:id="rId26"/>
    <p:sldId id="279" r:id="rId27"/>
    <p:sldId id="310" r:id="rId28"/>
    <p:sldId id="311" r:id="rId29"/>
    <p:sldId id="278" r:id="rId30"/>
    <p:sldId id="268" r:id="rId31"/>
    <p:sldId id="269" r:id="rId32"/>
    <p:sldId id="328" r:id="rId33"/>
    <p:sldId id="282" r:id="rId34"/>
    <p:sldId id="293" r:id="rId35"/>
    <p:sldId id="286" r:id="rId36"/>
    <p:sldId id="287" r:id="rId37"/>
    <p:sldId id="290" r:id="rId38"/>
  </p:sldIdLst>
  <p:sldSz cx="9144000" cy="5143500" type="screen16x9"/>
  <p:notesSz cx="5143500" cy="9144000"/>
  <p:custDataLst>
    <p:tags r:id="rId4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10"/>
  </p:normalViewPr>
  <p:slideViewPr>
    <p:cSldViewPr snapToGrid="0" snapToObjects="1">
      <p:cViewPr varScale="1">
        <p:scale>
          <a:sx n="162" d="100"/>
          <a:sy n="162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87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5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26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35.png"/><Relationship Id="rId10" Type="http://schemas.openxmlformats.org/officeDocument/2006/relationships/image" Target="../media/image34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37.png"/><Relationship Id="rId7" Type="http://schemas.openxmlformats.org/officeDocument/2006/relationships/tags" Target="../tags/tag44.xml"/><Relationship Id="rId6" Type="http://schemas.openxmlformats.org/officeDocument/2006/relationships/image" Target="../media/image36.png"/><Relationship Id="rId5" Type="http://schemas.openxmlformats.org/officeDocument/2006/relationships/tags" Target="../tags/tag4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28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1.png"/><Relationship Id="rId17" Type="http://schemas.openxmlformats.org/officeDocument/2006/relationships/image" Target="../media/image40.png"/><Relationship Id="rId16" Type="http://schemas.openxmlformats.org/officeDocument/2006/relationships/image" Target="../media/image39.png"/><Relationship Id="rId15" Type="http://schemas.openxmlformats.org/officeDocument/2006/relationships/image" Target="../media/image38.png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image" Target="../media/image4.png"/><Relationship Id="rId39" Type="http://schemas.openxmlformats.org/officeDocument/2006/relationships/notesSlide" Target="../notesSlides/notesSlide29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80.xml"/><Relationship Id="rId36" Type="http://schemas.openxmlformats.org/officeDocument/2006/relationships/tags" Target="../tags/tag79.xml"/><Relationship Id="rId35" Type="http://schemas.openxmlformats.org/officeDocument/2006/relationships/tags" Target="../tags/tag78.xml"/><Relationship Id="rId34" Type="http://schemas.openxmlformats.org/officeDocument/2006/relationships/tags" Target="../tags/tag77.xml"/><Relationship Id="rId33" Type="http://schemas.openxmlformats.org/officeDocument/2006/relationships/tags" Target="../tags/tag76.xml"/><Relationship Id="rId32" Type="http://schemas.openxmlformats.org/officeDocument/2006/relationships/tags" Target="../tags/tag75.xml"/><Relationship Id="rId31" Type="http://schemas.openxmlformats.org/officeDocument/2006/relationships/tags" Target="../tags/tag74.xml"/><Relationship Id="rId30" Type="http://schemas.openxmlformats.org/officeDocument/2006/relationships/tags" Target="../tags/tag73.xml"/><Relationship Id="rId3" Type="http://schemas.openxmlformats.org/officeDocument/2006/relationships/image" Target="../media/image3.png"/><Relationship Id="rId29" Type="http://schemas.openxmlformats.org/officeDocument/2006/relationships/tags" Target="../tags/tag72.xml"/><Relationship Id="rId28" Type="http://schemas.openxmlformats.org/officeDocument/2006/relationships/tags" Target="../tags/tag71.xml"/><Relationship Id="rId27" Type="http://schemas.openxmlformats.org/officeDocument/2006/relationships/tags" Target="../tags/tag70.xml"/><Relationship Id="rId26" Type="http://schemas.openxmlformats.org/officeDocument/2006/relationships/tags" Target="../tags/tag69.xml"/><Relationship Id="rId25" Type="http://schemas.openxmlformats.org/officeDocument/2006/relationships/tags" Target="../tags/tag68.xml"/><Relationship Id="rId24" Type="http://schemas.openxmlformats.org/officeDocument/2006/relationships/tags" Target="../tags/tag67.xml"/><Relationship Id="rId23" Type="http://schemas.openxmlformats.org/officeDocument/2006/relationships/tags" Target="../tags/tag66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image" Target="../media/image2.png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image" Target="../media/image12.png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image" Target="../media/image17.png"/><Relationship Id="rId10" Type="http://schemas.openxmlformats.org/officeDocument/2006/relationships/tags" Target="../tags/tag55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31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0.png"/><Relationship Id="rId7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4" Type="http://schemas.openxmlformats.org/officeDocument/2006/relationships/notesSlide" Target="../notesSlides/notesSlide4.xml"/><Relationship Id="rId33" Type="http://schemas.openxmlformats.org/officeDocument/2006/relationships/slideLayout" Target="../slideLayouts/slideLayout1.xml"/><Relationship Id="rId32" Type="http://schemas.openxmlformats.org/officeDocument/2006/relationships/tags" Target="../tags/tag25.xml"/><Relationship Id="rId31" Type="http://schemas.openxmlformats.org/officeDocument/2006/relationships/tags" Target="../tags/tag24.xml"/><Relationship Id="rId30" Type="http://schemas.openxmlformats.org/officeDocument/2006/relationships/tags" Target="../tags/tag23.xml"/><Relationship Id="rId3" Type="http://schemas.openxmlformats.org/officeDocument/2006/relationships/image" Target="../media/image3.png"/><Relationship Id="rId29" Type="http://schemas.openxmlformats.org/officeDocument/2006/relationships/tags" Target="../tags/tag22.xml"/><Relationship Id="rId28" Type="http://schemas.openxmlformats.org/officeDocument/2006/relationships/tags" Target="../tags/tag21.xml"/><Relationship Id="rId27" Type="http://schemas.openxmlformats.org/officeDocument/2006/relationships/tags" Target="../tags/tag20.xml"/><Relationship Id="rId26" Type="http://schemas.openxmlformats.org/officeDocument/2006/relationships/tags" Target="../tags/tag19.xml"/><Relationship Id="rId25" Type="http://schemas.openxmlformats.org/officeDocument/2006/relationships/tags" Target="../tags/tag18.xml"/><Relationship Id="rId24" Type="http://schemas.openxmlformats.org/officeDocument/2006/relationships/tags" Target="../tags/tag17.xml"/><Relationship Id="rId23" Type="http://schemas.openxmlformats.org/officeDocument/2006/relationships/tags" Target="../tags/tag16.xml"/><Relationship Id="rId22" Type="http://schemas.openxmlformats.org/officeDocument/2006/relationships/tags" Target="../tags/tag15.xml"/><Relationship Id="rId21" Type="http://schemas.openxmlformats.org/officeDocument/2006/relationships/tags" Target="../tags/tag14.xml"/><Relationship Id="rId20" Type="http://schemas.openxmlformats.org/officeDocument/2006/relationships/tags" Target="../tags/tag13.xml"/><Relationship Id="rId2" Type="http://schemas.openxmlformats.org/officeDocument/2006/relationships/image" Target="../media/image2.png"/><Relationship Id="rId19" Type="http://schemas.openxmlformats.org/officeDocument/2006/relationships/tags" Target="../tags/tag12.xml"/><Relationship Id="rId18" Type="http://schemas.openxmlformats.org/officeDocument/2006/relationships/tags" Target="../tags/tag11.xml"/><Relationship Id="rId17" Type="http://schemas.openxmlformats.org/officeDocument/2006/relationships/tags" Target="../tags/tag10.xml"/><Relationship Id="rId16" Type="http://schemas.openxmlformats.org/officeDocument/2006/relationships/tags" Target="../tags/tag9.xml"/><Relationship Id="rId15" Type="http://schemas.openxmlformats.org/officeDocument/2006/relationships/tags" Target="../tags/tag8.xml"/><Relationship Id="rId14" Type="http://schemas.openxmlformats.org/officeDocument/2006/relationships/tags" Target="../tags/tag7.xml"/><Relationship Id="rId13" Type="http://schemas.openxmlformats.org/officeDocument/2006/relationships/tags" Target="../tags/tag6.xml"/><Relationship Id="rId12" Type="http://schemas.openxmlformats.org/officeDocument/2006/relationships/image" Target="../media/image11.png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3.png"/><Relationship Id="rId7" Type="http://schemas.openxmlformats.org/officeDocument/2006/relationships/tags" Target="../tags/tag27.xml"/><Relationship Id="rId6" Type="http://schemas.openxmlformats.org/officeDocument/2006/relationships/image" Target="../media/image12.png"/><Relationship Id="rId5" Type="http://schemas.openxmlformats.org/officeDocument/2006/relationships/tags" Target="../tags/tag2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tags" Target="../tags/tag32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image" Target="../media/image17.png"/><Relationship Id="rId7" Type="http://schemas.openxmlformats.org/officeDocument/2006/relationships/tags" Target="../tags/tag34.xml"/><Relationship Id="rId6" Type="http://schemas.openxmlformats.org/officeDocument/2006/relationships/image" Target="../media/image13.png"/><Relationship Id="rId5" Type="http://schemas.openxmlformats.org/officeDocument/2006/relationships/tags" Target="../tags/tag3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42.xml"/><Relationship Id="rId16" Type="http://schemas.openxmlformats.org/officeDocument/2006/relationships/tags" Target="../tags/tag4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image" Target="../media/image12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161" y="1173566"/>
            <a:ext cx="4297839" cy="157286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050" b="1" kern="0" spc="150" dirty="0" err="1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校园二手书交易网站需求分析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274161" y="2801198"/>
            <a:ext cx="3467259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650" b="1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构建环保与高效校园二手交易平台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274320" y="3432810"/>
            <a:ext cx="1903730" cy="70739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汇报人：G02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莫睿廷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宋世博</a:t>
            </a:r>
            <a:r>
              <a:rPr lang="en-US" altLang="zh-CN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徐炳凯</a:t>
            </a:r>
            <a:endParaRPr lang="zh-CN" altLang="en-US" sz="135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04" y="942301"/>
            <a:ext cx="182880" cy="18288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2" y="942301"/>
            <a:ext cx="182880" cy="18288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060" y="942301"/>
            <a:ext cx="182880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系统设计以及界面原型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1.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注册登陆</a:t>
            </a: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模块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80" y="1190625"/>
            <a:ext cx="7262495" cy="3435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479678" cy="6454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卖家注册：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通过注册页面输入卖家账号、密码、确认密码、卖家姓名、联系方式等信息，进行注册操作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226820"/>
            <a:ext cx="7781290" cy="32245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479678" cy="6454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用户注册：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在注册页面填写用户账号、用户姓名、密码、确认密码、联系方式等信息，进行注册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5" y="1038100"/>
            <a:ext cx="8203782" cy="383516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2.</a:t>
            </a:r>
            <a:r>
              <a:rPr 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管理员功能模块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3293" r="1305"/>
          <a:stretch>
            <a:fillRect/>
          </a:stretch>
        </p:blipFill>
        <p:spPr>
          <a:xfrm>
            <a:off x="478790" y="1157605"/>
            <a:ext cx="8114030" cy="33007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513613" cy="6454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用户管理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在用户管理页面中可以查看用户账号、用户姓名、性别、联系方式、头像等内容，并进行修改或删除等操作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3526" r="388"/>
          <a:stretch>
            <a:fillRect/>
          </a:stretch>
        </p:blipFill>
        <p:spPr>
          <a:xfrm>
            <a:off x="555625" y="1318260"/>
            <a:ext cx="8142605" cy="30232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534858" cy="6454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卖家管理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在卖家管理页面中可以查看卖家账号、卖家姓名、性别、联系方式、头像等内容，并进行修改、删除等操作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200150"/>
            <a:ext cx="8205470" cy="3265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534858" cy="84285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书籍管理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在书籍管理页面中可以查看书籍名称、封面、书籍分类、作者、出版社、发布时间、卖家账号、卖家姓名、价格等内容，并进行修改或删除等操作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363345"/>
            <a:ext cx="8367395" cy="31280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534858" cy="8509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订单管理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在订单管理页面中查看订单编号、商品名称、商品图片、购买数量、价格、支付类型、状态、地址、电话、收货人、商户名称等内容，并进行修改或删除等操作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397635"/>
            <a:ext cx="8178165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84285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3.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卖家</a:t>
            </a: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功能模块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卖家登录进入校园二手书交易平台查看个人中心、书籍管理、书籍推荐管理、我的收藏管理、订单管理等内容进行相应操作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295400"/>
            <a:ext cx="7934325" cy="32035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386251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000000">
                    <a:alpha val="10000"/>
                  </a:srgbClr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CONTENT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231714" y="632464"/>
            <a:ext cx="167595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目录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40" y="294811"/>
            <a:ext cx="182880" cy="1828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18" y="294811"/>
            <a:ext cx="182880" cy="18288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496" y="294811"/>
            <a:ext cx="182880" cy="18288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20202" y="1810315"/>
            <a:ext cx="3236976" cy="4928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系统可行性分析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966844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5334968" y="1810315"/>
            <a:ext cx="3236855" cy="43877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dirty="0" err="1"/>
              <a:t>功能需求分析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4781610" y="1764595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520354" y="2438812"/>
            <a:ext cx="3236976" cy="48878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dirty="0" err="1">
                <a:latin typeface="等线" panose="02010600030101010101" pitchFamily="2" charset="-122"/>
                <a:ea typeface="等线" panose="02010600030101010101" pitchFamily="2" charset="-122"/>
              </a:rPr>
              <a:t>非功能需求分析</a:t>
            </a:r>
            <a:endParaRPr 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66996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5334846" y="2438812"/>
            <a:ext cx="3236976" cy="4928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系统设计以及界面原型</a:t>
            </a:r>
            <a:endParaRPr lang="en-US" altLang="zh-CN" sz="15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" name="Text 9"/>
          <p:cNvSpPr/>
          <p:nvPr/>
        </p:nvSpPr>
        <p:spPr>
          <a:xfrm>
            <a:off x="4781488" y="2393092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966924" y="3021590"/>
            <a:ext cx="713232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7" name="文本框 26"/>
          <p:cNvSpPr txBox="1"/>
          <p:nvPr/>
        </p:nvSpPr>
        <p:spPr>
          <a:xfrm>
            <a:off x="4822029" y="3021589"/>
            <a:ext cx="607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kumimoji="1"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29948" y="3067755"/>
            <a:ext cx="178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ER</a:t>
            </a:r>
            <a:r>
              <a:rPr kumimoji="1" lang="zh-CN" altLang="en-US" dirty="0"/>
              <a:t>图设计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966844" y="3695808"/>
            <a:ext cx="55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+mn-ea"/>
              </a:rPr>
              <a:t>07</a:t>
            </a:r>
            <a:endParaRPr kumimoji="1" lang="zh-CN" altLang="en-US" sz="2400" b="1" dirty="0">
              <a:latin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20202" y="3741974"/>
            <a:ext cx="2191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本次小组分工评分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34145" y="3651189"/>
            <a:ext cx="60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等线" panose="02010600030101010101" pitchFamily="2" charset="-122"/>
                <a:ea typeface="等线" panose="02010600030101010101" pitchFamily="2" charset="-122"/>
              </a:rPr>
              <a:t>08</a:t>
            </a:r>
            <a:endParaRPr kumimoji="1" lang="zh-CN" altLang="en-US" sz="2400" b="1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494720" y="3695808"/>
            <a:ext cx="1599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参考文献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541582" y="3138680"/>
            <a:ext cx="170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数据字典定义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84285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书籍管理：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在书籍管理页面中可以查看书籍名称、封面、书籍分类、作者、出版社、发布时间、卖家账号、卖家姓名、价格等内容，并且进行修改、删除等操作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90" y="1393190"/>
            <a:ext cx="8129270" cy="32099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597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3.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用户前台</a:t>
            </a: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功能模块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用户在系统前台可以查看首页、书籍、书籍推荐、个人中心、购物车等内容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rcRect t="3295" r="693"/>
          <a:stretch>
            <a:fillRect/>
          </a:stretch>
        </p:blipFill>
        <p:spPr>
          <a:xfrm>
            <a:off x="388620" y="1224915"/>
            <a:ext cx="8373745" cy="3279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597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altLang="zh-CN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3.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用户订单</a:t>
            </a: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功能模块</a:t>
            </a:r>
            <a:r>
              <a:rPr lang="zh-CN" altLang="en-US" sz="27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：</a:t>
            </a:r>
            <a:r>
              <a:rPr lang="zh-CN" altLang="en-US" sz="1100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用户在订单模块可以查看订单详情等内容</a:t>
            </a:r>
            <a:endParaRPr lang="en-US" sz="1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" y="1407795"/>
            <a:ext cx="8242935" cy="27381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数据字典定义</a:t>
            </a:r>
            <a:endParaRPr lang="en-US" sz="15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用户信息表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81398" y="2903074"/>
            <a:ext cx="5622646" cy="7461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881398" y="1183906"/>
            <a:ext cx="5622646" cy="74145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98" y="1183906"/>
            <a:ext cx="1595385" cy="74641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427" y="2043461"/>
            <a:ext cx="5622646" cy="74615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27" y="2043461"/>
            <a:ext cx="1595628" cy="74615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398" y="3762366"/>
            <a:ext cx="5622646" cy="74615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398" y="2903074"/>
            <a:ext cx="1595628" cy="74615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398" y="3762536"/>
            <a:ext cx="1595628" cy="74615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895198" y="1342883"/>
            <a:ext cx="1580998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用户ID</a:t>
            </a:r>
            <a:endParaRPr lang="en-US" sz="1500" dirty="0"/>
          </a:p>
        </p:txBody>
      </p:sp>
      <p:pic>
        <p:nvPicPr>
          <p:cNvPr id="15" name="Image 11" descr="https://sgw-dx.xf-yun.com/api/v1/sparkdesk/172811165767795e021369b5c416eb0328d93c6923e9d.jpg?authorization=c2ltcGxlLWp3dCBhaz1zcGFya2Rlc2s4MDAwMDAwMDAwMDE7ZXhwPTMzMDQ5MTE2NTc7YWxnbz1obWFjLXNoYTI1NjtzaWc9NkZtbG5uSTJPbWZaWkF5WGZIUVY3MDlqTlVHZkQ5ZzdXTSs2cyswRmxiWT0=&amp;x_location=7YfmxI7B7uKO7jlRxIftd67vdo=="/>
          <p:cNvPicPr>
            <a:picLocks noChangeAspect="1"/>
          </p:cNvPicPr>
          <p:nvPr/>
        </p:nvPicPr>
        <p:blipFill>
          <a:blip r:embed="rId11"/>
          <a:srcRect l="33146" r="33146"/>
          <a:stretch>
            <a:fillRect/>
          </a:stretch>
        </p:blipFill>
        <p:spPr>
          <a:xfrm>
            <a:off x="6374442" y="1202194"/>
            <a:ext cx="1915591" cy="3192652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569409" y="1176573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系统分配的唯一标识符，保证唯一性，可在数据库快速查询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886054" y="2206991"/>
            <a:ext cx="1590142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用户名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2569409" y="1932689"/>
            <a:ext cx="3529584" cy="1023357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用户自行设定的名称，用于登陆和用户识别，不包含特殊字符和敏感词汇</a:t>
            </a:r>
            <a:r>
              <a:rPr lang="zh-CN" altLang="zh-CN" sz="1050" dirty="0">
                <a:effectLst/>
              </a:rPr>
              <a:t> 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76910" y="3066527"/>
            <a:ext cx="1599286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2569409" y="2773956"/>
            <a:ext cx="3529584" cy="1023357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验证身份的安全凭证，要求一定的复杂度，包括字母、数字、特殊字符的组合</a:t>
            </a:r>
            <a:r>
              <a:rPr lang="zh-CN" altLang="zh-CN" sz="1050" dirty="0">
                <a:effectLst/>
              </a:rPr>
              <a:t> 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854050" y="3921491"/>
            <a:ext cx="164592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联系方式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2569409" y="3732924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包括邮箱或者电话，用于系统和用户间的沟通和通知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书籍信息表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81398" y="2903074"/>
            <a:ext cx="5622646" cy="7461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881398" y="1183906"/>
            <a:ext cx="5622646" cy="74145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98" y="1183906"/>
            <a:ext cx="1595385" cy="74641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427" y="2043461"/>
            <a:ext cx="5622646" cy="74615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27" y="2043461"/>
            <a:ext cx="1595628" cy="74615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398" y="3762366"/>
            <a:ext cx="5622646" cy="74615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398" y="2903074"/>
            <a:ext cx="1595628" cy="74615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398" y="3762536"/>
            <a:ext cx="1595628" cy="74615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895198" y="1342883"/>
            <a:ext cx="1580998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书籍ID</a:t>
            </a:r>
            <a:endParaRPr lang="en-US" sz="1500" dirty="0"/>
          </a:p>
        </p:txBody>
      </p:sp>
      <p:pic>
        <p:nvPicPr>
          <p:cNvPr id="15" name="Image 11" descr="https://sgw-dx.xf-yun.com/api/v1/sparkdesk/172811165767795e021369b5c416eb0328d93c6923e9d.jpg?authorization=c2ltcGxlLWp3dCBhaz1zcGFya2Rlc2s4MDAwMDAwMDAwMDE7ZXhwPTMzMDQ5MTE2NTc7YWxnbz1obWFjLXNoYTI1NjtzaWc9NkZtbG5uSTJPbWZaWkF5WGZIUVY3MDlqTlVHZkQ5ZzdXTSs2cyswRmxiWT0=&amp;x_location=7YfmxI7B7uKO7jlRxIftd67vdo=="/>
          <p:cNvPicPr>
            <a:picLocks noChangeAspect="1"/>
          </p:cNvPicPr>
          <p:nvPr/>
        </p:nvPicPr>
        <p:blipFill>
          <a:blip r:embed="rId11"/>
          <a:srcRect l="33146" r="33146"/>
          <a:stretch>
            <a:fillRect/>
          </a:stretch>
        </p:blipFill>
        <p:spPr>
          <a:xfrm>
            <a:off x="6374442" y="1202194"/>
            <a:ext cx="1915591" cy="3192652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569409" y="1176573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系统分配的唯一标识符，保证唯一性，可在数据库快速查询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886054" y="2206991"/>
            <a:ext cx="1590142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书名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2569409" y="2117355"/>
            <a:ext cx="3529584" cy="654025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dirty="0" err="1"/>
              <a:t>用于用户识别和查找书籍</a:t>
            </a:r>
            <a:r>
              <a:rPr lang="zh-CN" altLang="en-US" sz="1500" dirty="0"/>
              <a:t>，书名应该准确无误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76910" y="3066527"/>
            <a:ext cx="1599286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2569409" y="2958621"/>
            <a:ext cx="3529584" cy="654025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记录作者全名以支持用户根据作者进行书籍的筛选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854050" y="3921491"/>
            <a:ext cx="164592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2569409" y="3732924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书籍交易的关键信息，表示用户购买书籍应付的价格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交易信息表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881398" y="2903074"/>
            <a:ext cx="5622646" cy="74615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881398" y="1183906"/>
            <a:ext cx="5622646" cy="74145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398" y="1183906"/>
            <a:ext cx="1595385" cy="74641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427" y="2043461"/>
            <a:ext cx="5622646" cy="746150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427" y="2043461"/>
            <a:ext cx="1595628" cy="746150"/>
          </a:xfrm>
          <a:prstGeom prst="rect">
            <a:avLst/>
          </a:prstGeom>
        </p:spPr>
      </p:pic>
      <p:pic>
        <p:nvPicPr>
          <p:cNvPr id="11" name="Image 8" descr="preencoded.png"/>
          <p:cNvPicPr>
            <a:picLocks noChangeAspect="1"/>
          </p:cNvPicPr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>
            <a:off x="881398" y="3762366"/>
            <a:ext cx="5622646" cy="746150"/>
          </a:xfrm>
          <a:prstGeom prst="rect">
            <a:avLst/>
          </a:prstGeom>
        </p:spPr>
      </p:pic>
      <p:pic>
        <p:nvPicPr>
          <p:cNvPr id="12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398" y="2903074"/>
            <a:ext cx="1595628" cy="746150"/>
          </a:xfrm>
          <a:prstGeom prst="rect">
            <a:avLst/>
          </a:prstGeom>
        </p:spPr>
      </p:pic>
      <p:pic>
        <p:nvPicPr>
          <p:cNvPr id="13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398" y="3762536"/>
            <a:ext cx="1595628" cy="746150"/>
          </a:xfrm>
          <a:prstGeom prst="rect">
            <a:avLst/>
          </a:prstGeom>
        </p:spPr>
      </p:pic>
      <p:sp>
        <p:nvSpPr>
          <p:cNvPr id="14" name="Text 1"/>
          <p:cNvSpPr/>
          <p:nvPr/>
        </p:nvSpPr>
        <p:spPr>
          <a:xfrm>
            <a:off x="895198" y="1342883"/>
            <a:ext cx="1580998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交易ID</a:t>
            </a:r>
            <a:endParaRPr lang="en-US" sz="1500" dirty="0"/>
          </a:p>
        </p:txBody>
      </p:sp>
      <p:pic>
        <p:nvPicPr>
          <p:cNvPr id="15" name="Image 11" descr="https://sgw-dx.xf-yun.com/api/v1/sparkdesk/172811165767795e021369b5c416eb0328d93c6923e9d.jpg?authorization=c2ltcGxlLWp3dCBhaz1zcGFya2Rlc2s4MDAwMDAwMDAwMDE7ZXhwPTMzMDQ5MTE2NTc7YWxnbz1obWFjLXNoYTI1NjtzaWc9NkZtbG5uSTJPbWZaWkF5WGZIUVY3MDlqTlVHZkQ5ZzdXTSs2cyswRmxiWT0=&amp;x_location=7YfmxI7B7uKO7jlRxIftd67vdo=="/>
          <p:cNvPicPr>
            <a:picLocks noChangeAspect="1"/>
          </p:cNvPicPr>
          <p:nvPr/>
        </p:nvPicPr>
        <p:blipFill>
          <a:blip r:embed="rId11"/>
          <a:srcRect l="33146" r="33146"/>
          <a:stretch>
            <a:fillRect/>
          </a:stretch>
        </p:blipFill>
        <p:spPr>
          <a:xfrm>
            <a:off x="6374442" y="1202194"/>
            <a:ext cx="1915591" cy="3192652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2569409" y="1176573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系统分配的唯一标识符，用于追踪和管理交易过程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886054" y="2206991"/>
            <a:ext cx="1590142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买方ID</a:t>
            </a:r>
            <a:endParaRPr lang="en-US" sz="1500" dirty="0"/>
          </a:p>
        </p:txBody>
      </p:sp>
      <p:sp>
        <p:nvSpPr>
          <p:cNvPr id="18" name="Text 4"/>
          <p:cNvSpPr/>
          <p:nvPr/>
        </p:nvSpPr>
        <p:spPr>
          <a:xfrm>
            <a:off x="2569409" y="2117355"/>
            <a:ext cx="3529584" cy="654025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00" dirty="0"/>
              <a:t>交易时的用户</a:t>
            </a:r>
            <a:r>
              <a:rPr lang="en-US" altLang="zh-CN" sz="1500" dirty="0"/>
              <a:t>ID</a:t>
            </a:r>
            <a:r>
              <a:rPr lang="zh-CN" altLang="en-US" sz="1500" dirty="0"/>
              <a:t>，便于交易完成后进行售后服务和交易评价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76910" y="3066527"/>
            <a:ext cx="1599286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卖方ID</a:t>
            </a:r>
            <a:endParaRPr lang="en-US" sz="1500" dirty="0"/>
          </a:p>
        </p:txBody>
      </p:sp>
      <p:sp>
        <p:nvSpPr>
          <p:cNvPr id="20" name="Text 6"/>
          <p:cNvSpPr/>
          <p:nvPr/>
        </p:nvSpPr>
        <p:spPr>
          <a:xfrm>
            <a:off x="2569409" y="2958621"/>
            <a:ext cx="3529584" cy="654025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5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作为卖家的用户</a:t>
            </a:r>
            <a:r>
              <a:rPr lang="en-US" altLang="zh-CN" sz="15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en-US" sz="15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，可追踪卖房的交易历史，便于管理交易行为和书籍质量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854050" y="3921491"/>
            <a:ext cx="164592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交易时间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2569409" y="3732924"/>
            <a:ext cx="3529584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lvl="0">
              <a:spcAft>
                <a:spcPts val="1000"/>
              </a:spcAft>
            </a:pPr>
            <a:r>
              <a:rPr lang="zh-CN" altLang="en-US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交易发生的具体时间点，用于记录交易发生的顺序和时效性</a:t>
            </a:r>
            <a:endParaRPr lang="zh-CN" altLang="zh-CN" sz="18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06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ER图设计</a:t>
            </a:r>
            <a:endParaRPr lang="en-US" sz="15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实体与属性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08121" y="1629673"/>
            <a:ext cx="837373" cy="108366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4598506" y="1629673"/>
            <a:ext cx="837373" cy="108366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V="1">
            <a:off x="3708121" y="2356625"/>
            <a:ext cx="837373" cy="1083660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 flipH="1" flipV="1">
            <a:off x="4598506" y="2356625"/>
            <a:ext cx="837373" cy="1083660"/>
          </a:xfrm>
          <a:prstGeom prst="rect">
            <a:avLst/>
          </a:prstGeom>
        </p:spPr>
      </p:pic>
      <p:sp>
        <p:nvSpPr>
          <p:cNvPr id="10" name="Text 1"/>
          <p:cNvSpPr/>
          <p:nvPr>
            <p:custDataLst>
              <p:tags r:id="rId11"/>
            </p:custDataLst>
          </p:nvPr>
        </p:nvSpPr>
        <p:spPr>
          <a:xfrm>
            <a:off x="613757" y="891506"/>
            <a:ext cx="3017520" cy="486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b="1" dirty="0" err="1">
                <a:solidFill>
                  <a:srgbClr val="65A5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用户实体</a:t>
            </a:r>
            <a:endParaRPr lang="en-US" sz="1500" dirty="0"/>
          </a:p>
        </p:txBody>
      </p:sp>
      <p:sp>
        <p:nvSpPr>
          <p:cNvPr id="12" name="Text 3"/>
          <p:cNvSpPr/>
          <p:nvPr>
            <p:custDataLst>
              <p:tags r:id="rId12"/>
            </p:custDataLst>
          </p:nvPr>
        </p:nvSpPr>
        <p:spPr>
          <a:xfrm>
            <a:off x="5535727" y="609500"/>
            <a:ext cx="3017520" cy="486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800" b="1" dirty="0" err="1">
                <a:solidFill>
                  <a:srgbClr val="4083D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书籍实体</a:t>
            </a:r>
            <a:endParaRPr lang="en-US" sz="1500" dirty="0"/>
          </a:p>
        </p:txBody>
      </p:sp>
      <p:sp>
        <p:nvSpPr>
          <p:cNvPr id="14" name="Text 5"/>
          <p:cNvSpPr/>
          <p:nvPr>
            <p:custDataLst>
              <p:tags r:id="rId13"/>
            </p:custDataLst>
          </p:nvPr>
        </p:nvSpPr>
        <p:spPr>
          <a:xfrm>
            <a:off x="596714" y="2832811"/>
            <a:ext cx="3017520" cy="486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b="1" dirty="0" err="1">
                <a:solidFill>
                  <a:srgbClr val="4083D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订单实体</a:t>
            </a:r>
            <a:endParaRPr lang="en-US" sz="1500" dirty="0"/>
          </a:p>
        </p:txBody>
      </p:sp>
      <p:sp>
        <p:nvSpPr>
          <p:cNvPr id="16" name="Text 7"/>
          <p:cNvSpPr/>
          <p:nvPr>
            <p:custDataLst>
              <p:tags r:id="rId14"/>
            </p:custDataLst>
          </p:nvPr>
        </p:nvSpPr>
        <p:spPr>
          <a:xfrm>
            <a:off x="5529766" y="3015750"/>
            <a:ext cx="3017520" cy="4868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b="1" dirty="0" err="1">
                <a:solidFill>
                  <a:srgbClr val="65A5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卖家实体</a:t>
            </a:r>
            <a:endParaRPr lang="en-US" sz="1500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753" y="1285952"/>
            <a:ext cx="3125369" cy="163921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5879" y="1082880"/>
            <a:ext cx="3483076" cy="20453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3757" y="3246706"/>
            <a:ext cx="3125368" cy="15526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75189" y="3440285"/>
            <a:ext cx="3583788" cy="140791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关系定义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5"/>
            </p:custDataLst>
          </p:nvPr>
        </p:nvSpPr>
        <p:spPr>
          <a:xfrm>
            <a:off x="475624" y="3241775"/>
            <a:ext cx="2522830" cy="1638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关系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：一个卖家可以上架多本书，一本书也可由多个卖家上架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类型：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:N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外键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：卖家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作为外键存储在订单实体中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约束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：卖家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必须存在，才可上架书籍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7" name="Text 2"/>
          <p:cNvSpPr/>
          <p:nvPr>
            <p:custDataLst>
              <p:tags r:id="rId6"/>
            </p:custDataLst>
          </p:nvPr>
        </p:nvSpPr>
        <p:spPr>
          <a:xfrm>
            <a:off x="3312757" y="3220697"/>
            <a:ext cx="2522830" cy="121828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关系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：一个订单可以包含多本书籍，一本书可以出现在多个订单中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类型：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N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实现方式：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创建一个中间表，包含订单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和书籍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作为复合外键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8" name="Text 3"/>
          <p:cNvSpPr/>
          <p:nvPr>
            <p:custDataLst>
              <p:tags r:id="rId7"/>
            </p:custDataLst>
          </p:nvPr>
        </p:nvSpPr>
        <p:spPr>
          <a:xfrm>
            <a:off x="6071618" y="3220441"/>
            <a:ext cx="2522830" cy="74635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订单状态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：可以添加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status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字段用于表示订单状态，如：待付款、已付款、已发货、已完成</a:t>
            </a:r>
            <a:endParaRPr lang="en-US" sz="1200" dirty="0"/>
          </a:p>
        </p:txBody>
      </p:sp>
      <p:pic>
        <p:nvPicPr>
          <p:cNvPr id="9" name="Image 3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78351" y="2782041"/>
            <a:ext cx="2031797" cy="438912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-10800000">
            <a:off x="2647195" y="2781529"/>
            <a:ext cx="544982" cy="438912"/>
          </a:xfrm>
          <a:prstGeom prst="rect">
            <a:avLst/>
          </a:prstGeom>
        </p:spPr>
      </p:pic>
      <p:sp>
        <p:nvSpPr>
          <p:cNvPr id="11" name="Text 4"/>
          <p:cNvSpPr/>
          <p:nvPr>
            <p:custDataLst>
              <p:tags r:id="rId12"/>
            </p:custDataLst>
          </p:nvPr>
        </p:nvSpPr>
        <p:spPr>
          <a:xfrm>
            <a:off x="977975" y="2772641"/>
            <a:ext cx="2087791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endParaRPr lang="en-US" sz="1500" dirty="0"/>
          </a:p>
        </p:txBody>
      </p:sp>
      <p:pic>
        <p:nvPicPr>
          <p:cNvPr id="12" name="Image 5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4441" y="2781785"/>
            <a:ext cx="438912" cy="438912"/>
          </a:xfrm>
          <a:prstGeom prst="rect">
            <a:avLst/>
          </a:prstGeom>
        </p:spPr>
      </p:pic>
      <p:sp>
        <p:nvSpPr>
          <p:cNvPr id="13" name="Text 5"/>
          <p:cNvSpPr/>
          <p:nvPr>
            <p:custDataLst>
              <p:tags r:id="rId15"/>
            </p:custDataLst>
          </p:nvPr>
        </p:nvSpPr>
        <p:spPr>
          <a:xfrm>
            <a:off x="376667" y="2790929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pic>
        <p:nvPicPr>
          <p:cNvPr id="14" name="Image 6" descr="preencoded.png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785374" y="2781529"/>
            <a:ext cx="2031797" cy="438912"/>
          </a:xfrm>
          <a:prstGeom prst="rect">
            <a:avLst/>
          </a:prstGeom>
        </p:spPr>
      </p:pic>
      <p:pic>
        <p:nvPicPr>
          <p:cNvPr id="15" name="Image 7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1"/>
          <a:stretch>
            <a:fillRect/>
          </a:stretch>
        </p:blipFill>
        <p:spPr>
          <a:xfrm rot="-10800000">
            <a:off x="5454217" y="2781018"/>
            <a:ext cx="544982" cy="438912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3301464" y="2781274"/>
            <a:ext cx="438912" cy="438912"/>
          </a:xfrm>
          <a:prstGeom prst="rect">
            <a:avLst/>
          </a:prstGeom>
        </p:spPr>
      </p:pic>
      <p:sp>
        <p:nvSpPr>
          <p:cNvPr id="17" name="Text 6"/>
          <p:cNvSpPr/>
          <p:nvPr>
            <p:custDataLst>
              <p:tags r:id="rId19"/>
            </p:custDataLst>
          </p:nvPr>
        </p:nvSpPr>
        <p:spPr>
          <a:xfrm>
            <a:off x="3183690" y="2790418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pic>
        <p:nvPicPr>
          <p:cNvPr id="18" name="Image 9" descr="preencoded.png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3506" y="2781529"/>
            <a:ext cx="2031797" cy="438912"/>
          </a:xfrm>
          <a:prstGeom prst="rect">
            <a:avLst/>
          </a:prstGeom>
        </p:spPr>
      </p:pic>
      <p:pic>
        <p:nvPicPr>
          <p:cNvPr id="19" name="Image 10" descr="preencoded.png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1"/>
          <a:stretch>
            <a:fillRect/>
          </a:stretch>
        </p:blipFill>
        <p:spPr>
          <a:xfrm rot="-10800000">
            <a:off x="8222350" y="2781018"/>
            <a:ext cx="544982" cy="438912"/>
          </a:xfrm>
          <a:prstGeom prst="rect">
            <a:avLst/>
          </a:prstGeom>
        </p:spPr>
      </p:pic>
      <p:pic>
        <p:nvPicPr>
          <p:cNvPr id="20" name="Image 11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69596" y="2781274"/>
            <a:ext cx="438912" cy="438912"/>
          </a:xfrm>
          <a:prstGeom prst="rect">
            <a:avLst/>
          </a:prstGeom>
        </p:spPr>
      </p:pic>
      <p:sp>
        <p:nvSpPr>
          <p:cNvPr id="21" name="Text 7"/>
          <p:cNvSpPr/>
          <p:nvPr>
            <p:custDataLst>
              <p:tags r:id="rId23"/>
            </p:custDataLst>
          </p:nvPr>
        </p:nvSpPr>
        <p:spPr>
          <a:xfrm>
            <a:off x="5951823" y="2790418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22" name="Text 8"/>
          <p:cNvSpPr/>
          <p:nvPr>
            <p:custDataLst>
              <p:tags r:id="rId24"/>
            </p:custDataLst>
          </p:nvPr>
        </p:nvSpPr>
        <p:spPr>
          <a:xfrm>
            <a:off x="3792676" y="2772385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en-US" sz="1500" dirty="0"/>
          </a:p>
        </p:txBody>
      </p:sp>
      <p:sp>
        <p:nvSpPr>
          <p:cNvPr id="23" name="Text 9"/>
          <p:cNvSpPr/>
          <p:nvPr>
            <p:custDataLst>
              <p:tags r:id="rId25"/>
            </p:custDataLst>
          </p:nvPr>
        </p:nvSpPr>
        <p:spPr>
          <a:xfrm>
            <a:off x="6553506" y="2771874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状态管理</a:t>
            </a:r>
            <a:endParaRPr lang="en-US" sz="1500" dirty="0"/>
          </a:p>
        </p:txBody>
      </p:sp>
      <p:sp>
        <p:nvSpPr>
          <p:cNvPr id="24" name="Text 10"/>
          <p:cNvSpPr/>
          <p:nvPr>
            <p:custDataLst>
              <p:tags r:id="rId26"/>
            </p:custDataLst>
          </p:nvPr>
        </p:nvSpPr>
        <p:spPr>
          <a:xfrm>
            <a:off x="1773689" y="1453896"/>
            <a:ext cx="2522830" cy="145424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关系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：一个用户可以下多个订单，一个订单对应一个用户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类型：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1:N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外键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ID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作为外键存储在订单实体中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约束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用户必须存在，才可下单</a:t>
            </a:r>
            <a:endParaRPr 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25" name="Text 11"/>
          <p:cNvSpPr/>
          <p:nvPr>
            <p:custDataLst>
              <p:tags r:id="rId27"/>
            </p:custDataLst>
          </p:nvPr>
        </p:nvSpPr>
        <p:spPr>
          <a:xfrm>
            <a:off x="4789805" y="1454150"/>
            <a:ext cx="2815590" cy="121828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altLang="zh-CN" sz="12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关系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：用户可以是卖家，一个卖家也是一个用户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类型：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1:1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实现方式：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可以让卖家继承用户，也可以在用户表中用字段区分是否为卖家</a:t>
            </a:r>
            <a:endParaRPr lang="en-US" altLang="zh-CN" sz="12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pic>
        <p:nvPicPr>
          <p:cNvPr id="26" name="Image 12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57836" y="1014638"/>
            <a:ext cx="2031797" cy="438912"/>
          </a:xfrm>
          <a:prstGeom prst="rect">
            <a:avLst/>
          </a:prstGeom>
        </p:spPr>
      </p:pic>
      <p:pic>
        <p:nvPicPr>
          <p:cNvPr id="27" name="Image 13" descr="preencoded.png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1"/>
          <a:stretch>
            <a:fillRect/>
          </a:stretch>
        </p:blipFill>
        <p:spPr>
          <a:xfrm rot="-10800000">
            <a:off x="3926680" y="1014126"/>
            <a:ext cx="544982" cy="438912"/>
          </a:xfrm>
          <a:prstGeom prst="rect">
            <a:avLst/>
          </a:prstGeom>
        </p:spPr>
      </p:pic>
      <p:pic>
        <p:nvPicPr>
          <p:cNvPr id="28" name="Image 14" descr="preencoded.png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773926" y="1014382"/>
            <a:ext cx="438912" cy="438912"/>
          </a:xfrm>
          <a:prstGeom prst="rect">
            <a:avLst/>
          </a:prstGeom>
        </p:spPr>
      </p:pic>
      <p:sp>
        <p:nvSpPr>
          <p:cNvPr id="29" name="Text 12"/>
          <p:cNvSpPr/>
          <p:nvPr>
            <p:custDataLst>
              <p:tags r:id="rId31"/>
            </p:custDataLst>
          </p:nvPr>
        </p:nvSpPr>
        <p:spPr>
          <a:xfrm>
            <a:off x="1656153" y="1023526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pic>
        <p:nvPicPr>
          <p:cNvPr id="30" name="Image 15" descr="preencoded.pn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74021" y="1014984"/>
            <a:ext cx="2031797" cy="438912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11"/>
          <a:stretch>
            <a:fillRect/>
          </a:stretch>
        </p:blipFill>
        <p:spPr>
          <a:xfrm rot="-10800000">
            <a:off x="6942865" y="1014472"/>
            <a:ext cx="544982" cy="438912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790111" y="1014728"/>
            <a:ext cx="438912" cy="438912"/>
          </a:xfrm>
          <a:prstGeom prst="rect">
            <a:avLst/>
          </a:prstGeom>
        </p:spPr>
      </p:pic>
      <p:sp>
        <p:nvSpPr>
          <p:cNvPr id="33" name="Text 13"/>
          <p:cNvSpPr/>
          <p:nvPr>
            <p:custDataLst>
              <p:tags r:id="rId35"/>
            </p:custDataLst>
          </p:nvPr>
        </p:nvSpPr>
        <p:spPr>
          <a:xfrm>
            <a:off x="4672337" y="1023872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34" name="Text 14"/>
          <p:cNvSpPr/>
          <p:nvPr>
            <p:custDataLst>
              <p:tags r:id="rId36"/>
            </p:custDataLst>
          </p:nvPr>
        </p:nvSpPr>
        <p:spPr>
          <a:xfrm>
            <a:off x="2267865" y="996696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en-US" sz="1500" dirty="0"/>
          </a:p>
        </p:txBody>
      </p:sp>
      <p:sp>
        <p:nvSpPr>
          <p:cNvPr id="35" name="Text 15"/>
          <p:cNvSpPr/>
          <p:nvPr>
            <p:custDataLst>
              <p:tags r:id="rId37"/>
            </p:custDataLst>
          </p:nvPr>
        </p:nvSpPr>
        <p:spPr>
          <a:xfrm>
            <a:off x="5280929" y="1005840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系统可行性分析</a:t>
            </a:r>
            <a:endParaRPr lang="en-US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938395" cy="5026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915" y="671830"/>
            <a:ext cx="324802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07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本次小组分工评价</a:t>
            </a:r>
            <a:endParaRPr lang="en-US" sz="15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组员得分情况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sp>
        <p:nvSpPr>
          <p:cNvPr id="9" name="Text 1"/>
          <p:cNvSpPr/>
          <p:nvPr>
            <p:custDataLst>
              <p:tags r:id="rId5"/>
            </p:custDataLst>
          </p:nvPr>
        </p:nvSpPr>
        <p:spPr>
          <a:xfrm>
            <a:off x="2456094" y="1094939"/>
            <a:ext cx="1613579" cy="7001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莫睿廷</a:t>
            </a:r>
            <a:endParaRPr lang="en-US" sz="1500" dirty="0"/>
          </a:p>
        </p:txBody>
      </p:sp>
      <p:sp>
        <p:nvSpPr>
          <p:cNvPr id="14" name="Text 3"/>
          <p:cNvSpPr/>
          <p:nvPr>
            <p:custDataLst>
              <p:tags r:id="rId6"/>
            </p:custDataLst>
          </p:nvPr>
        </p:nvSpPr>
        <p:spPr>
          <a:xfrm>
            <a:off x="252191" y="2216389"/>
            <a:ext cx="8322052" cy="27405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任务完成情况（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40%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） 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                           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                               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团队合作与沟通（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20%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）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</a:t>
            </a:r>
            <a:endParaRPr lang="en-US" altLang="zh-CN" dirty="0">
              <a:solidFill>
                <a:srgbClr val="000000"/>
              </a:solidFill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dirty="0">
              <a:solidFill>
                <a:srgbClr val="000000"/>
              </a:solidFill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责任感与态度（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20%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）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                            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                                    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技术贡献（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20%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）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8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10</a:t>
            </a:r>
            <a:endParaRPr lang="en-US" altLang="zh-CN" dirty="0">
              <a:solidFill>
                <a:srgbClr val="000000"/>
              </a:solidFill>
              <a:latin typeface="-webkit-standard"/>
            </a:endParaRPr>
          </a:p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总分    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9.4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9.6</a:t>
            </a:r>
            <a:r>
              <a:rPr lang="zh-CN" altLang="en-US" dirty="0">
                <a:solidFill>
                  <a:srgbClr val="000000"/>
                </a:solidFill>
                <a:latin typeface="-webkit-standard"/>
              </a:rPr>
              <a:t>                                   </a:t>
            </a:r>
            <a:r>
              <a:rPr lang="en-US" altLang="zh-CN" dirty="0">
                <a:solidFill>
                  <a:srgbClr val="000000"/>
                </a:solidFill>
                <a:latin typeface="-webkit-standard"/>
              </a:rPr>
              <a:t>9.8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17" name="Text 4"/>
          <p:cNvSpPr/>
          <p:nvPr>
            <p:custDataLst>
              <p:tags r:id="rId7"/>
            </p:custDataLst>
          </p:nvPr>
        </p:nvSpPr>
        <p:spPr>
          <a:xfrm>
            <a:off x="4686351" y="1091380"/>
            <a:ext cx="1613579" cy="7001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宋世博</a:t>
            </a:r>
            <a:endParaRPr lang="en-US" sz="1500" dirty="0"/>
          </a:p>
        </p:txBody>
      </p:sp>
      <p:sp>
        <p:nvSpPr>
          <p:cNvPr id="22" name="Text 7"/>
          <p:cNvSpPr/>
          <p:nvPr>
            <p:custDataLst>
              <p:tags r:id="rId8"/>
            </p:custDataLst>
          </p:nvPr>
        </p:nvSpPr>
        <p:spPr>
          <a:xfrm>
            <a:off x="6916608" y="1053735"/>
            <a:ext cx="1657635" cy="7001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徐炳凯</a:t>
            </a:r>
            <a:endParaRPr lang="en-US" sz="1500" dirty="0"/>
          </a:p>
        </p:txBody>
      </p:sp>
      <p:sp>
        <p:nvSpPr>
          <p:cNvPr id="23" name="文本框 22"/>
          <p:cNvSpPr txBox="1"/>
          <p:nvPr/>
        </p:nvSpPr>
        <p:spPr>
          <a:xfrm>
            <a:off x="2339705" y="1679669"/>
            <a:ext cx="1867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系统设计、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制作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482673" y="1724311"/>
            <a:ext cx="1954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SRS</a:t>
            </a:r>
            <a:r>
              <a:rPr kumimoji="1" lang="zh-CN" altLang="en-US" dirty="0"/>
              <a:t>撰写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6641275" y="1699055"/>
            <a:ext cx="215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ER</a:t>
            </a:r>
            <a:r>
              <a:rPr kumimoji="1" lang="zh-CN" altLang="en-US" dirty="0"/>
              <a:t>图设计、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汇报、数据库设计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08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en-US" sz="15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参考文献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sp>
        <p:nvSpPr>
          <p:cNvPr id="9" name="Text 2"/>
          <p:cNvSpPr/>
          <p:nvPr>
            <p:custDataLst>
              <p:tags r:id="rId5"/>
            </p:custDataLst>
          </p:nvPr>
        </p:nvSpPr>
        <p:spPr>
          <a:xfrm>
            <a:off x="537280" y="1093034"/>
            <a:ext cx="543006" cy="48463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6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12" name="Text 3"/>
          <p:cNvSpPr/>
          <p:nvPr>
            <p:custDataLst>
              <p:tags r:id="rId6"/>
            </p:custDataLst>
          </p:nvPr>
        </p:nvSpPr>
        <p:spPr>
          <a:xfrm>
            <a:off x="2552583" y="2620820"/>
            <a:ext cx="566988" cy="46224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6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5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88425" y="1093034"/>
            <a:ext cx="6438044" cy="3928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altLang="zh-CN" sz="18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张永强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计算机软件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Java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编程特点及其技术分析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[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J].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计算机产品与流通，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2019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  <a:p>
            <a:pPr lvl="0">
              <a:spcAft>
                <a:spcPts val="100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-apple-system"/>
                <a:ea typeface="宋体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姚素红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基于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Java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的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Web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应用系统开发模式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[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J].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江苏工程职业技术学院学报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  <a:p>
            <a:pPr lvl="0">
              <a:spcAft>
                <a:spcPts val="1000"/>
              </a:spcAft>
            </a:pPr>
            <a:r>
              <a:rPr lang="en-US" altLang="zh-CN" sz="1800" dirty="0">
                <a:solidFill>
                  <a:srgbClr val="000000"/>
                </a:solidFill>
                <a:latin typeface="-apple-system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张杰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基于 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React+ SSM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的教学系统设计与实现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[</a:t>
            </a:r>
            <a:r>
              <a:rPr lang="en-GB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D].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山东师范大学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, 2019.</a:t>
            </a:r>
            <a:endParaRPr lang="en-US" altLang="zh-CN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  <a:p>
            <a:pPr lvl="0">
              <a:spcAft>
                <a:spcPts val="1000"/>
              </a:spcAft>
            </a:pP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4.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基于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java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的校园二手书交易平台。https://www.bilibili.com/video/BV1Y14y1e76A/?spm_id_from=888.80997.embed_other.whitelist&amp;t=123.962578&amp;bvid=BV1Y14y1e76A&amp;vd_source=6ffd37462111068177fabba0a4b39037</a:t>
            </a:r>
            <a:endParaRPr lang="zh-CN" altLang="en-US" b="0" i="0" u="none" strike="noStrike" dirty="0">
              <a:solidFill>
                <a:srgbClr val="000000"/>
              </a:solidFill>
              <a:effectLst/>
              <a:latin typeface="-apple-system"/>
            </a:endParaRPr>
          </a:p>
          <a:p>
            <a:pPr marL="342900" lvl="0" indent="-342900">
              <a:spcAft>
                <a:spcPts val="1000"/>
              </a:spcAft>
              <a:buFont typeface="+mj-lt"/>
              <a:buAutoNum type="arabicPeriod"/>
            </a:pPr>
            <a:endParaRPr kumimoji="1"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-180861" y="2291387"/>
            <a:ext cx="4313208" cy="10881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950" b="1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Thanks！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324842" y="2109978"/>
            <a:ext cx="3082177" cy="92354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4050" b="1" dirty="0">
                <a:solidFill>
                  <a:srgbClr val="FFFFFF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感谢观看！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4318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可行性分析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459480" y="2036082"/>
            <a:ext cx="8248087" cy="3002718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41139" y="867420"/>
            <a:ext cx="914400" cy="91440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1126739" y="867420"/>
            <a:ext cx="914400" cy="914400"/>
          </a:xfrm>
          <a:prstGeom prst="rect">
            <a:avLst/>
          </a:prstGeom>
        </p:spPr>
      </p:pic>
      <p:sp>
        <p:nvSpPr>
          <p:cNvPr id="9" name="Text 1"/>
          <p:cNvSpPr/>
          <p:nvPr>
            <p:custDataLst>
              <p:tags r:id="rId10"/>
            </p:custDataLst>
          </p:nvPr>
        </p:nvSpPr>
        <p:spPr>
          <a:xfrm>
            <a:off x="1636445" y="995436"/>
            <a:ext cx="784215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>
                <a:solidFill>
                  <a:srgbClr val="65A5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pic>
        <p:nvPicPr>
          <p:cNvPr id="10" name="Image 6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1745836" y="1746486"/>
            <a:ext cx="182880" cy="182880"/>
          </a:xfrm>
          <a:prstGeom prst="rect">
            <a:avLst/>
          </a:prstGeom>
        </p:spPr>
      </p:pic>
      <p:pic>
        <p:nvPicPr>
          <p:cNvPr id="11" name="Image 7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49699" y="1746486"/>
            <a:ext cx="182880" cy="182880"/>
          </a:xfrm>
          <a:prstGeom prst="rect">
            <a:avLst/>
          </a:prstGeom>
        </p:spPr>
      </p:pic>
      <p:pic>
        <p:nvPicPr>
          <p:cNvPr id="12" name="Image 8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2153562" y="1746486"/>
            <a:ext cx="182880" cy="182880"/>
          </a:xfrm>
          <a:prstGeom prst="rect">
            <a:avLst/>
          </a:prstGeom>
        </p:spPr>
      </p:pic>
      <p:sp>
        <p:nvSpPr>
          <p:cNvPr id="13" name="Text 2"/>
          <p:cNvSpPr/>
          <p:nvPr>
            <p:custDataLst>
              <p:tags r:id="rId15"/>
            </p:custDataLst>
          </p:nvPr>
        </p:nvSpPr>
        <p:spPr>
          <a:xfrm>
            <a:off x="741735" y="1837926"/>
            <a:ext cx="243047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经济可行性</a:t>
            </a:r>
            <a:endParaRPr lang="en-US" sz="1500" dirty="0"/>
          </a:p>
        </p:txBody>
      </p:sp>
      <p:sp>
        <p:nvSpPr>
          <p:cNvPr id="14" name="Text 3"/>
          <p:cNvSpPr/>
          <p:nvPr>
            <p:custDataLst>
              <p:tags r:id="rId16"/>
            </p:custDataLst>
          </p:nvPr>
        </p:nvSpPr>
        <p:spPr>
          <a:xfrm>
            <a:off x="790196" y="2201631"/>
            <a:ext cx="2430470" cy="282384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系统软件应用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Eclipse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做为开源版本。数据库查询是开源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MySQL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数据库。用户通常挑选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Tomcat 7.0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做为系统软件所处的网络服务器，而电脑浏览器应用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IE、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火狐和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Google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更全方位地展现</a:t>
            </a:r>
            <a:r>
              <a:rPr 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CSS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网页页面，来实现系统升级维护保养，控制成本。如此看来，处于经济层面的考虑，进行开发没有阻碍。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pic>
        <p:nvPicPr>
          <p:cNvPr id="15" name="Image 9" descr="preencoded.png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72000" y="867420"/>
            <a:ext cx="914400" cy="914400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3657600" y="867420"/>
            <a:ext cx="914400" cy="914400"/>
          </a:xfrm>
          <a:prstGeom prst="rect">
            <a:avLst/>
          </a:prstGeom>
        </p:spPr>
      </p:pic>
      <p:sp>
        <p:nvSpPr>
          <p:cNvPr id="17" name="Text 4"/>
          <p:cNvSpPr/>
          <p:nvPr>
            <p:custDataLst>
              <p:tags r:id="rId19"/>
            </p:custDataLst>
          </p:nvPr>
        </p:nvSpPr>
        <p:spPr>
          <a:xfrm>
            <a:off x="4152608" y="995436"/>
            <a:ext cx="849850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>
                <a:solidFill>
                  <a:srgbClr val="65A5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18" name="Text 5"/>
          <p:cNvSpPr/>
          <p:nvPr>
            <p:custDataLst>
              <p:tags r:id="rId20"/>
            </p:custDataLst>
          </p:nvPr>
        </p:nvSpPr>
        <p:spPr>
          <a:xfrm>
            <a:off x="3241838" y="1812465"/>
            <a:ext cx="265557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技术可行性</a:t>
            </a:r>
            <a:endParaRPr lang="en-US" sz="1500" dirty="0"/>
          </a:p>
        </p:txBody>
      </p:sp>
      <p:sp>
        <p:nvSpPr>
          <p:cNvPr id="19" name="Text 6"/>
          <p:cNvSpPr/>
          <p:nvPr>
            <p:custDataLst>
              <p:tags r:id="rId21"/>
            </p:custDataLst>
          </p:nvPr>
        </p:nvSpPr>
        <p:spPr>
          <a:xfrm>
            <a:off x="3351933" y="2163088"/>
            <a:ext cx="2430470" cy="26390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系统软件开发应用的计算机语种是</a:t>
            </a:r>
            <a:r>
              <a:rPr lang="en-US" sz="120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Java。Java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已经十分完善。运用覆盖面广，合乎开发必须。应用</a:t>
            </a: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MySQL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数据库作为数据储存，十分具有安全性，对配备规定低。这是一个经常使用的数据库。前台采用</a:t>
            </a: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JSP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技术，就可以进行开发设计，让网页页面看上去漂亮又大方，还方便维护。最终，开发环境是</a:t>
            </a: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Eclipse，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因为其中包含框架和函数等等，可以立即应用。因此在技术方面是可行的。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  <a:sym typeface="+mn-ea"/>
            </a:endParaRPr>
          </a:p>
        </p:txBody>
      </p:sp>
      <p:pic>
        <p:nvPicPr>
          <p:cNvPr id="20" name="Image 11" descr="preencoded.png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02861" y="867420"/>
            <a:ext cx="914400" cy="914400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8"/>
          <a:stretch>
            <a:fillRect/>
          </a:stretch>
        </p:blipFill>
        <p:spPr>
          <a:xfrm flipH="1">
            <a:off x="6188461" y="867420"/>
            <a:ext cx="914400" cy="914400"/>
          </a:xfrm>
          <a:prstGeom prst="rect">
            <a:avLst/>
          </a:prstGeom>
        </p:spPr>
      </p:pic>
      <p:sp>
        <p:nvSpPr>
          <p:cNvPr id="22" name="Text 7"/>
          <p:cNvSpPr/>
          <p:nvPr>
            <p:custDataLst>
              <p:tags r:id="rId24"/>
            </p:custDataLst>
          </p:nvPr>
        </p:nvSpPr>
        <p:spPr>
          <a:xfrm>
            <a:off x="6676289" y="995436"/>
            <a:ext cx="817032" cy="58521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3300" b="1" dirty="0">
                <a:solidFill>
                  <a:srgbClr val="65A5F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23" name="Text 8"/>
          <p:cNvSpPr/>
          <p:nvPr>
            <p:custDataLst>
              <p:tags r:id="rId25"/>
            </p:custDataLst>
          </p:nvPr>
        </p:nvSpPr>
        <p:spPr>
          <a:xfrm>
            <a:off x="5879325" y="1818540"/>
            <a:ext cx="2430470" cy="423193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3D4D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操作可行性</a:t>
            </a:r>
            <a:endParaRPr lang="en-US" sz="1500" dirty="0"/>
          </a:p>
        </p:txBody>
      </p:sp>
      <p:sp>
        <p:nvSpPr>
          <p:cNvPr id="24" name="Text 9"/>
          <p:cNvSpPr/>
          <p:nvPr>
            <p:custDataLst>
              <p:tags r:id="rId26"/>
            </p:custDataLst>
          </p:nvPr>
        </p:nvSpPr>
        <p:spPr>
          <a:xfrm>
            <a:off x="6026168" y="2089941"/>
            <a:ext cx="2350213" cy="296234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375"/>
              </a:spcBef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本校园二手书交易平台选用</a:t>
            </a: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B/S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构造，用户不用安装其他软件就可以轻轻松松掌握和娴熟应用。与此同时，因为系统是基于</a:t>
            </a:r>
            <a:r>
              <a:rPr 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Web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  <a:sym typeface="+mn-ea"/>
              </a:rPr>
              <a:t>的，可以实现客户端的请求和服务器的端口组件，解决数据库文件的数据并回到结论。为了更好地组建和储存数据，数据库可以确保数据的一致性。一旦对数据开展操作，工作量也会降低。该系统大大减少了有关工作人员的工作量，也更便捷的让工作人员掌握具体操作全过程。既加速了工作效率，又下降了错误率。在操作上是可行的。</a:t>
            </a:r>
            <a:endParaRPr lang="en-US" sz="1500" dirty="0"/>
          </a:p>
        </p:txBody>
      </p:sp>
      <p:pic>
        <p:nvPicPr>
          <p:cNvPr id="25" name="Image 13" descr="preencoded.png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4276697" y="1746486"/>
            <a:ext cx="182880" cy="182880"/>
          </a:xfrm>
          <a:prstGeom prst="rect">
            <a:avLst/>
          </a:prstGeom>
        </p:spPr>
      </p:pic>
      <p:pic>
        <p:nvPicPr>
          <p:cNvPr id="26" name="Image 14" descr="preencoded.png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480560" y="1746486"/>
            <a:ext cx="182880" cy="182880"/>
          </a:xfrm>
          <a:prstGeom prst="rect">
            <a:avLst/>
          </a:prstGeom>
        </p:spPr>
      </p:pic>
      <p:pic>
        <p:nvPicPr>
          <p:cNvPr id="27" name="Image 15" descr="preencoded.png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4684423" y="1746486"/>
            <a:ext cx="182880" cy="182880"/>
          </a:xfrm>
          <a:prstGeom prst="rect">
            <a:avLst/>
          </a:prstGeom>
        </p:spPr>
      </p:pic>
      <p:pic>
        <p:nvPicPr>
          <p:cNvPr id="28" name="Image 16" descr="preencoded.png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6807558" y="1746486"/>
            <a:ext cx="182880" cy="182880"/>
          </a:xfrm>
          <a:prstGeom prst="rect">
            <a:avLst/>
          </a:prstGeom>
        </p:spPr>
      </p:pic>
      <p:pic>
        <p:nvPicPr>
          <p:cNvPr id="29" name="Image 17" descr="preencoded.png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11421" y="1746486"/>
            <a:ext cx="182880" cy="182880"/>
          </a:xfrm>
          <a:prstGeom prst="rect">
            <a:avLst/>
          </a:prstGeom>
        </p:spPr>
      </p:pic>
      <p:pic>
        <p:nvPicPr>
          <p:cNvPr id="30" name="Image 18" descr="preencoded.png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7215284" y="1746486"/>
            <a:ext cx="182880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功能需求分析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79085" y="646386"/>
            <a:ext cx="83338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功能需求</a:t>
            </a:r>
            <a:r>
              <a:rPr lang="en-US" altLang="zh-CN" sz="18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分析</a:t>
            </a:r>
            <a:r>
              <a:rPr lang="zh-CN" altLang="en-US" sz="18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  <a:cs typeface="PingFang SC" pitchFamily="34" charset="-120"/>
              </a:rPr>
              <a:t>：</a:t>
            </a:r>
            <a:endParaRPr lang="en-US" altLang="zh-CN" sz="1800" b="1" dirty="0">
              <a:solidFill>
                <a:srgbClr val="000000"/>
              </a:solidFill>
              <a:latin typeface="PingFang SC" pitchFamily="34" charset="0"/>
              <a:ea typeface="PingFang SC" pitchFamily="34" charset="-122"/>
              <a:cs typeface="PingFang SC" pitchFamily="34" charset="-120"/>
            </a:endParaRPr>
          </a:p>
          <a:p>
            <a:r>
              <a:rPr lang="zh-CN" altLang="en-US" sz="1100" dirty="0"/>
              <a:t>校园二手书交易平台是以商家的状况为起点，综合网络空间开发设计要求。目的是将校园二手书交易通过网络平台变换为在网上交易，完成校园二手书交易管理的方便快捷、安全性、规范做了保障，目标明确。</a:t>
            </a:r>
            <a:endParaRPr lang="zh-CN" altLang="en-US" sz="1100" dirty="0"/>
          </a:p>
          <a:p>
            <a:r>
              <a:rPr lang="zh-CN" altLang="en-US" sz="1100" dirty="0"/>
              <a:t>这一系统可以分成三种类别的用例实体模型，分别是用户、卖家和系统管理员。这三个角色的作用将在下面详解和叙述。</a:t>
            </a:r>
            <a:endParaRPr lang="zh-CN" altLang="en-US" sz="1100" dirty="0"/>
          </a:p>
          <a:p>
            <a:endParaRPr lang="zh-CN" altLang="en-US" sz="1100" dirty="0"/>
          </a:p>
          <a:p>
            <a:endParaRPr kumimoji="1" lang="zh-CN" altLang="en-US" dirty="0"/>
          </a:p>
        </p:txBody>
      </p:sp>
      <p:pic>
        <p:nvPicPr>
          <p:cNvPr id="26" name="Image 14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13107" y="1615966"/>
            <a:ext cx="438912" cy="438912"/>
          </a:xfrm>
          <a:prstGeom prst="rect">
            <a:avLst/>
          </a:prstGeom>
        </p:spPr>
      </p:pic>
      <p:pic>
        <p:nvPicPr>
          <p:cNvPr id="27" name="Image 12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00878" y="1615966"/>
            <a:ext cx="822515" cy="438912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85159" y="1646659"/>
            <a:ext cx="53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altLang="zh-CN" sz="1400" dirty="0"/>
          </a:p>
          <a:p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160579" y="1646659"/>
            <a:ext cx="73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kumimoji="1" lang="zh-CN" altLang="en-US" dirty="0"/>
          </a:p>
        </p:txBody>
      </p:sp>
      <p:pic>
        <p:nvPicPr>
          <p:cNvPr id="32" name="Image 14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232237" y="1577079"/>
            <a:ext cx="438912" cy="438912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3232237" y="1623576"/>
            <a:ext cx="73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1" lang="zh-CN" altLang="en-US" dirty="0"/>
          </a:p>
        </p:txBody>
      </p:sp>
      <p:pic>
        <p:nvPicPr>
          <p:cNvPr id="35" name="Image 12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743360" y="1573440"/>
            <a:ext cx="1082138" cy="438912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874669" y="1633298"/>
            <a:ext cx="92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</a:t>
            </a:r>
            <a:endParaRPr kumimoji="1" lang="zh-CN" altLang="en-US" dirty="0"/>
          </a:p>
        </p:txBody>
      </p:sp>
      <p:pic>
        <p:nvPicPr>
          <p:cNvPr id="37" name="Image 14" descr="preencoded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67098" y="1553996"/>
            <a:ext cx="438912" cy="43891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6267098" y="1615966"/>
            <a:ext cx="536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39" name="Image 12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43569" y="1552177"/>
            <a:ext cx="871176" cy="438912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6840032" y="1615966"/>
            <a:ext cx="95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卖家</a:t>
            </a:r>
            <a:endParaRPr kumimoji="1"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283779" y="2292990"/>
            <a:ext cx="24436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主要使用者为用户。具备有：首页、书籍、书籍推荐、个人中心、购物车等功能。</a:t>
            </a:r>
            <a:endParaRPr kumimoji="1"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2956034" y="2292990"/>
            <a:ext cx="286144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进行维护，以及平台的后台管理工作都依靠管理员，其可以对信息进行管理。需具备功能有个人中心、用户管理、卖家管理、书籍管理、书籍推荐管理、管理员管理、我的收藏管理、系统管理、订单管理。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089563" y="2278008"/>
            <a:ext cx="25934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主要使用者包括卖家。具备有：个人中心、书籍管理、书籍推荐管理、我的收藏管理、订单管理等功能。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sp>
        <p:nvSpPr>
          <p:cNvPr id="14" name="Text 3"/>
          <p:cNvSpPr/>
          <p:nvPr>
            <p:custDataLst>
              <p:tags r:id="rId5"/>
            </p:custDataLst>
          </p:nvPr>
        </p:nvSpPr>
        <p:spPr>
          <a:xfrm>
            <a:off x="626110" y="2036445"/>
            <a:ext cx="2630170" cy="18554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375"/>
              </a:spcBef>
              <a:buNone/>
            </a:pPr>
            <a:endParaRPr lang="en-US" altLang="zh-CN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7787" y="551794"/>
            <a:ext cx="18603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功能展示</a:t>
            </a:r>
            <a:endParaRPr lang="en-US" altLang="zh-CN" sz="2800" dirty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131" y="1024572"/>
            <a:ext cx="3582695" cy="38486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929" y="980339"/>
            <a:ext cx="3135643" cy="38929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347" y="1133409"/>
            <a:ext cx="2755522" cy="366154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9750"/>
            <a:ext cx="9144000" cy="18288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42" y="2125369"/>
            <a:ext cx="182880" cy="18288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9" y="2125369"/>
            <a:ext cx="182880" cy="182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97" y="2125369"/>
            <a:ext cx="182880" cy="18288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35042" y="2389670"/>
            <a:ext cx="686595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7" name="Text 1"/>
          <p:cNvSpPr/>
          <p:nvPr/>
        </p:nvSpPr>
        <p:spPr>
          <a:xfrm>
            <a:off x="1119151" y="2389670"/>
            <a:ext cx="6905698" cy="68300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30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非功能需求分析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8425" y="453111"/>
            <a:ext cx="8373893" cy="6597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非</a:t>
            </a:r>
            <a:r>
              <a:rPr lang="zh-CN" alt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功</a:t>
            </a:r>
            <a:r>
              <a:rPr lang="en-US" sz="2700" b="1" dirty="0" err="1">
                <a:solidFill>
                  <a:srgbClr val="000000"/>
                </a:solidFill>
                <a:latin typeface="PingFang SC" pitchFamily="34" charset="0"/>
                <a:ea typeface="PingFang SC" pitchFamily="34" charset="-122"/>
              </a:rPr>
              <a:t>能需求分析</a:t>
            </a:r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86" y="270231"/>
            <a:ext cx="182880" cy="1828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63" y="270231"/>
            <a:ext cx="182880" cy="18288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041" y="270231"/>
            <a:ext cx="182880" cy="182880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57836" y="1014638"/>
            <a:ext cx="2031797" cy="438912"/>
          </a:xfrm>
          <a:prstGeom prst="rect">
            <a:avLst/>
          </a:prstGeom>
        </p:spPr>
      </p:pic>
      <p:pic>
        <p:nvPicPr>
          <p:cNvPr id="27" name="Image 1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 rot="-10800000">
            <a:off x="3926680" y="1014126"/>
            <a:ext cx="544982" cy="438912"/>
          </a:xfrm>
          <a:prstGeom prst="rect">
            <a:avLst/>
          </a:prstGeom>
        </p:spPr>
      </p:pic>
      <p:pic>
        <p:nvPicPr>
          <p:cNvPr id="28" name="Image 14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773926" y="1014382"/>
            <a:ext cx="438912" cy="438912"/>
          </a:xfrm>
          <a:prstGeom prst="rect">
            <a:avLst/>
          </a:prstGeom>
        </p:spPr>
      </p:pic>
      <p:sp>
        <p:nvSpPr>
          <p:cNvPr id="29" name="Text 12"/>
          <p:cNvSpPr/>
          <p:nvPr>
            <p:custDataLst>
              <p:tags r:id="rId11"/>
            </p:custDataLst>
          </p:nvPr>
        </p:nvSpPr>
        <p:spPr>
          <a:xfrm>
            <a:off x="1656153" y="1023526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pic>
        <p:nvPicPr>
          <p:cNvPr id="30" name="Image 15" descr="preencoded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301042" y="986938"/>
            <a:ext cx="2031797" cy="438912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8"/>
          <a:stretch>
            <a:fillRect/>
          </a:stretch>
        </p:blipFill>
        <p:spPr>
          <a:xfrm rot="-10800000">
            <a:off x="6936856" y="976055"/>
            <a:ext cx="544982" cy="438912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01272" y="996696"/>
            <a:ext cx="438912" cy="438912"/>
          </a:xfrm>
          <a:prstGeom prst="rect">
            <a:avLst/>
          </a:prstGeom>
        </p:spPr>
      </p:pic>
      <p:sp>
        <p:nvSpPr>
          <p:cNvPr id="33" name="Text 13"/>
          <p:cNvSpPr/>
          <p:nvPr>
            <p:custDataLst>
              <p:tags r:id="rId15"/>
            </p:custDataLst>
          </p:nvPr>
        </p:nvSpPr>
        <p:spPr>
          <a:xfrm>
            <a:off x="4683498" y="1005226"/>
            <a:ext cx="674459" cy="420624"/>
          </a:xfrm>
          <a:prstGeom prst="rect">
            <a:avLst/>
          </a:prstGeom>
          <a:noFill/>
        </p:spPr>
        <p:txBody>
          <a:bodyPr wrap="square" lIns="95250" tIns="95250" rIns="95250" bIns="95250" rtlCol="0" anchor="ctr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34" name="Text 14"/>
          <p:cNvSpPr/>
          <p:nvPr>
            <p:custDataLst>
              <p:tags r:id="rId16"/>
            </p:custDataLst>
          </p:nvPr>
        </p:nvSpPr>
        <p:spPr>
          <a:xfrm>
            <a:off x="2267865" y="996696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en-US" sz="1500" b="1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系统的实用性</a:t>
            </a:r>
            <a:endParaRPr lang="en-US" sz="1500" dirty="0"/>
          </a:p>
        </p:txBody>
      </p:sp>
      <p:sp>
        <p:nvSpPr>
          <p:cNvPr id="35" name="Text 15"/>
          <p:cNvSpPr/>
          <p:nvPr>
            <p:custDataLst>
              <p:tags r:id="rId17"/>
            </p:custDataLst>
          </p:nvPr>
        </p:nvSpPr>
        <p:spPr>
          <a:xfrm>
            <a:off x="5245264" y="908615"/>
            <a:ext cx="2087575" cy="43768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13000"/>
              </a:lnSpc>
              <a:spcBef>
                <a:spcPts val="375"/>
              </a:spcBef>
              <a:buNone/>
            </a:pPr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系统的安全性</a:t>
            </a:r>
            <a:endParaRPr lang="en-US" sz="1500" dirty="0"/>
          </a:p>
        </p:txBody>
      </p:sp>
      <p:sp>
        <p:nvSpPr>
          <p:cNvPr id="36" name="文本框 35"/>
          <p:cNvSpPr txBox="1"/>
          <p:nvPr/>
        </p:nvSpPr>
        <p:spPr>
          <a:xfrm>
            <a:off x="1773926" y="1679028"/>
            <a:ext cx="25815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校园二手书交易平台的开发，要求做到足够的简洁、易用，能为用户提供快捷、便利的使用体验，减少系统的无用功能，以及用户使用上的多余操作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838507" y="1679028"/>
            <a:ext cx="25315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-apple-system"/>
              </a:rPr>
              <a:t>校园二手书交易平台纪录了至关重要的用户信息等信息，应当具备很高的安全性和经济价值。因此为了更好地保证用户的重要信息不被泄露、破坏和盗取，一定要保证系统的安全性。</a:t>
            </a:r>
            <a:endParaRPr kumimoji="1"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0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1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2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3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4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5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6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7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8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19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0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1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2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3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4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5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26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27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28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29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30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1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2.xml><?xml version="1.0" encoding="utf-8"?>
<p:tagLst xmlns:p="http://schemas.openxmlformats.org/presentationml/2006/main">
  <p:tag name="KSO_WM_DIAGRAM_VIRTUALLY_FRAME" val="{&quot;height&quot;:379.3605511811023,&quot;left&quot;:35.272125984251964,&quot;top&quot;:68.30078740157481,&quot;width&quot;:649.4556692913386}"/>
</p:tagLst>
</file>

<file path=ppt/tags/tag33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4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5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6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7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8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39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4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40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41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42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43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4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5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6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7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8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49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5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50.xml><?xml version="1.0" encoding="utf-8"?>
<p:tagLst xmlns:p="http://schemas.openxmlformats.org/presentationml/2006/main">
  <p:tag name="KSO_WM_DIAGRAM_VIRTUALLY_FRAME" val="{&quot;height&quot;:253.08,&quot;left&quot;:46.98535433070866,&quot;top&quot;:82.58401574803149,&quot;width&quot;:626.4986614173229}"/>
</p:tagLst>
</file>

<file path=ppt/tags/tag51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2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3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4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5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6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7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8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59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60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1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2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3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4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5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6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7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8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69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70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1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2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3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4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5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6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7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8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79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8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ags/tag80.xml><?xml version="1.0" encoding="utf-8"?>
<p:tagLst xmlns:p="http://schemas.openxmlformats.org/presentationml/2006/main">
  <p:tag name="KSO_WM_DIAGRAM_VIRTUALLY_FRAME" val="{&quot;height&quot;:258.63818897637793,&quot;left&quot;:29.658818897637794,&quot;top&quot;:78.47999999999999,&quot;width&quot;:660.682283464567}"/>
</p:tagLst>
</file>

<file path=ppt/tags/tag81.xml><?xml version="1.0" encoding="utf-8"?>
<p:tagLst xmlns:p="http://schemas.openxmlformats.org/presentationml/2006/main">
  <p:tag name="KSO_WM_DIAGRAM_VIRTUALLY_FRAME" val="{&quot;height&quot;:379.3605511811023,&quot;left&quot;:35.272125984251964,&quot;top&quot;:68.30078740157481,&quot;width&quot;:649.4556692913386}"/>
</p:tagLst>
</file>

<file path=ppt/tags/tag82.xml><?xml version="1.0" encoding="utf-8"?>
<p:tagLst xmlns:p="http://schemas.openxmlformats.org/presentationml/2006/main">
  <p:tag name="KSO_WM_DIAGRAM_VIRTUALLY_FRAME" val="{&quot;height&quot;:379.3605511811023,&quot;left&quot;:35.272125984251964,&quot;top&quot;:68.30078740157481,&quot;width&quot;:649.4556692913386}"/>
</p:tagLst>
</file>

<file path=ppt/tags/tag83.xml><?xml version="1.0" encoding="utf-8"?>
<p:tagLst xmlns:p="http://schemas.openxmlformats.org/presentationml/2006/main">
  <p:tag name="KSO_WM_DIAGRAM_VIRTUALLY_FRAME" val="{&quot;height&quot;:379.3605511811023,&quot;left&quot;:35.272125984251964,&quot;top&quot;:68.30078740157481,&quot;width&quot;:649.4556692913386}"/>
</p:tagLst>
</file>

<file path=ppt/tags/tag84.xml><?xml version="1.0" encoding="utf-8"?>
<p:tagLst xmlns:p="http://schemas.openxmlformats.org/presentationml/2006/main">
  <p:tag name="KSO_WM_DIAGRAM_VIRTUALLY_FRAME" val="{&quot;height&quot;:379.3605511811023,&quot;left&quot;:35.272125984251964,&quot;top&quot;:68.30078740157481,&quot;width&quot;:649.4556692913386}"/>
</p:tagLst>
</file>

<file path=ppt/tags/tag85.xml><?xml version="1.0" encoding="utf-8"?>
<p:tagLst xmlns:p="http://schemas.openxmlformats.org/presentationml/2006/main">
  <p:tag name="KSO_WM_DIAGRAM_VIRTUALLY_FRAME" val="{&quot;height&quot;:251.00456692913386,&quot;left&quot;:42.30551181102362,&quot;top&quot;:76.09330708661417,&quot;width&quot;:635.3889763779528}"/>
</p:tagLst>
</file>

<file path=ppt/tags/tag86.xml><?xml version="1.0" encoding="utf-8"?>
<p:tagLst xmlns:p="http://schemas.openxmlformats.org/presentationml/2006/main">
  <p:tag name="KSO_WM_DIAGRAM_VIRTUALLY_FRAME" val="{&quot;height&quot;:251.00456692913386,&quot;left&quot;:42.30551181102362,&quot;top&quot;:76.09330708661417,&quot;width&quot;:635.3889763779528}"/>
</p:tagLst>
</file>

<file path=ppt/tags/tag87.xml><?xml version="1.0" encoding="utf-8"?>
<p:tagLst xmlns:p="http://schemas.openxmlformats.org/presentationml/2006/main">
  <p:tag name="COMMONDATA" val="eyJoZGlkIjoiZWFkODRkZDhmNTI3MTczNzllN2E1YzgwYjZjOGZmNzcifQ=="/>
</p:tagLst>
</file>

<file path=ppt/tags/tag9.xml><?xml version="1.0" encoding="utf-8"?>
<p:tagLst xmlns:p="http://schemas.openxmlformats.org/presentationml/2006/main">
  <p:tag name="KSO_WM_DIAGRAM_VIRTUALLY_FRAME" val="{&quot;height&quot;:339.316062992126,&quot;left&quot;:30.622125984251944,&quot;top&quot;:68.30078740157481,&quot;width&quot;:659.355669291338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3435</Words>
  <Application>WPS 演示</Application>
  <PresentationFormat>全屏显示(16:9)</PresentationFormat>
  <Paragraphs>309</Paragraphs>
  <Slides>35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</vt:lpstr>
      <vt:lpstr>宋体</vt:lpstr>
      <vt:lpstr>Wingdings</vt:lpstr>
      <vt:lpstr>PingFang SC</vt:lpstr>
      <vt:lpstr>Segoe Print</vt:lpstr>
      <vt:lpstr>PingFang SC</vt:lpstr>
      <vt:lpstr>PingFang SC</vt:lpstr>
      <vt:lpstr>微软雅黑</vt:lpstr>
      <vt:lpstr>微软雅黑</vt:lpstr>
      <vt:lpstr>等线</vt:lpstr>
      <vt:lpstr>-apple-system</vt:lpstr>
      <vt:lpstr>-webkit-standard</vt:lpstr>
      <vt:lpstr>Calibri</vt:lpstr>
      <vt:lpstr>Arial Unicode MS</vt:lpstr>
      <vt:lpstr>Cambria</vt:lpstr>
      <vt:lpstr>Times New Roman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徐</cp:lastModifiedBy>
  <cp:revision>25</cp:revision>
  <dcterms:created xsi:type="dcterms:W3CDTF">2024-10-05T07:01:00Z</dcterms:created>
  <dcterms:modified xsi:type="dcterms:W3CDTF">2024-10-29T04:31:35Z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E40F6B213D524280A6BCAF756DE51614_12</vt:lpwstr>
  </property>
  <property fmtid="{D5CDD505-2E9C-101B-9397-08002B2CF9AE}" pid="3" name="KSOProductBuildVer">
    <vt:lpwstr>2052-12.1.0.18608</vt:lpwstr>
  </property>
</Properties>
</file>